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900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1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2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8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7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2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58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1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5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33EE3-AA99-4540-81B8-B0D9CFDF61FB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1658A-2FB8-4A02-9E69-3961EA9F4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48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44621" y="48332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ПРЕЗЕНТАЦИЯ ЛЕКЦИИ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на тему: </a:t>
            </a:r>
            <a:r>
              <a:rPr lang="ru-RU" sz="2700" b="1" dirty="0"/>
              <a:t>Общие положения криминалистической методики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/>
              <a:t>ПО ДИСЦИПЛИНЕ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/>
              <a:t>«</a:t>
            </a:r>
            <a:r>
              <a:rPr lang="uk-UA" sz="2700" b="1" dirty="0"/>
              <a:t>МЕТОДИКА РАССЛЕДОВАНИЯ ХОЗЯЙСТВЕННЫХ ПРЕСТУПЛЕНИЙ</a:t>
            </a:r>
            <a:r>
              <a:rPr lang="ru-RU" sz="2700" b="1" dirty="0"/>
              <a:t>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направление подготовки:</a:t>
            </a:r>
            <a:r>
              <a:rPr lang="ru-RU" sz="2700" b="1" dirty="0"/>
              <a:t> </a:t>
            </a:r>
            <a:r>
              <a:rPr lang="uk-UA" sz="2700" b="1" dirty="0"/>
              <a:t>40</a:t>
            </a:r>
            <a:r>
              <a:rPr lang="ru-RU" sz="2700" b="1" dirty="0"/>
              <a:t>.04.01 </a:t>
            </a:r>
            <a:r>
              <a:rPr lang="uk-UA" sz="2700" b="1" dirty="0" err="1"/>
              <a:t>Юриспруденция</a:t>
            </a:r>
            <a:r>
              <a:rPr lang="ru-RU" sz="2700" b="1" dirty="0"/>
              <a:t>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Квалификация выпускника: магистр</a:t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                                Составитель</a:t>
            </a:r>
            <a:r>
              <a:rPr lang="ru-RU" sz="2700" dirty="0"/>
              <a:t>:</a:t>
            </a:r>
            <a:br>
              <a:rPr lang="ru-RU" sz="2700" dirty="0"/>
            </a:br>
            <a:r>
              <a:rPr lang="ru-RU" sz="2700" dirty="0" smtClean="0"/>
              <a:t>                             </a:t>
            </a:r>
            <a:r>
              <a:rPr lang="ru-RU" sz="2700" dirty="0" err="1" smtClean="0"/>
              <a:t>К.ю.н</a:t>
            </a:r>
            <a:r>
              <a:rPr lang="ru-RU" sz="2700" dirty="0"/>
              <a:t>. доцент, доцент кафедры</a:t>
            </a:r>
            <a:r>
              <a:rPr lang="ru-RU" sz="2700"/>
              <a:t/>
            </a:r>
            <a:br>
              <a:rPr lang="ru-RU" sz="2700"/>
            </a:br>
            <a:r>
              <a:rPr lang="ru-RU" sz="2700" smtClean="0"/>
              <a:t>                               Кинаш</a:t>
            </a:r>
            <a:r>
              <a:rPr lang="ru-RU" sz="2700" dirty="0" smtClean="0"/>
              <a:t> </a:t>
            </a:r>
            <a:r>
              <a:rPr lang="ru-RU" sz="2700" dirty="0"/>
              <a:t>Я.И.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6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/>
              <a:t>Круг обстоятельств, подлежащих первоочередному установлению</a:t>
            </a:r>
            <a:r>
              <a:rPr lang="ru-RU" dirty="0"/>
              <a:t>, должно быть максимально специфическим для данного преступления и должен обеспечивать получение всей возможной дополнительной информации, указывает на основные обстоятельства преступления.</a:t>
            </a:r>
          </a:p>
        </p:txBody>
      </p:sp>
    </p:spTree>
    <p:extLst>
      <p:ext uri="{BB962C8B-B14F-4D97-AF65-F5344CB8AC3E}">
        <p14:creationId xmlns:p14="http://schemas.microsoft.com/office/powerpoint/2010/main" val="12555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u="sng" dirty="0"/>
              <a:t>В расследовании большинства (незаконченных) уголовных дел чаще всего удается обнаружить три следующих этапа</a:t>
            </a:r>
            <a:r>
              <a:rPr lang="ru-RU" dirty="0"/>
              <a:t>: начальный (что позволит подробнее сориентироваться в обстоятельствах преступления, накопить, изучить фактические данные о нем - в первую очередь те, которые могут с течением времени исчезнуть), следующий ( что создает необходимую фактическую основу для предъявления обвинения и допроса обвиняемого) и завершающий (что даст возможность предъявить обвинение, допросить обвиняемого и осуществить другие действия, которые требуются для завершения уголовного дела). Второго этапа в расследовании может и не быть, если на первом уже создана база для предъявления обвинения.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598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u="sng" dirty="0"/>
              <a:t>По сложным, </a:t>
            </a:r>
            <a:r>
              <a:rPr lang="ru-RU" u="sng" dirty="0" err="1"/>
              <a:t>многоэпизодным</a:t>
            </a:r>
            <a:r>
              <a:rPr lang="ru-RU" dirty="0"/>
              <a:t> делам, преступлениях связанных с нарушением технических, технологических и иных правил, иногда выделяют подготовительный к расследованию этап. Он состоит в пополнении первичных материалов дополнительными данными, которых не хватает для возбуждения уголовного дела в отведенные законом сроки. Этот этап является не частью расследования, а лишь подготовкой к его началу в строгом соответствии с уголовно-процессуальным законом.</a:t>
            </a:r>
          </a:p>
          <a:p>
            <a:pPr marL="0" indent="0" algn="ctr">
              <a:buNone/>
            </a:pPr>
            <a:r>
              <a:rPr lang="ru-RU" dirty="0"/>
              <a:t>Для осуществления наиболее успешного расследования преступлений на всех вышеупомянутых этапах следственной деятельности по конкретному делу и на стадии подготовки к нему очень желательно, чтобы приемы и способы действий следователя в методике расследования разрабатывались с учетом особенностей указанных этапов.</a:t>
            </a:r>
          </a:p>
        </p:txBody>
      </p:sp>
    </p:spTree>
    <p:extLst>
      <p:ext uri="{BB962C8B-B14F-4D97-AF65-F5344CB8AC3E}">
        <p14:creationId xmlns:p14="http://schemas.microsoft.com/office/powerpoint/2010/main" val="1122333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u="sng" dirty="0"/>
              <a:t>Система и задачи методики расследования отдельных видов преступлений</a:t>
            </a:r>
            <a:r>
              <a:rPr lang="ru-RU" dirty="0"/>
              <a:t>. Каждая методика расследования, основываясь на изложенных выше общих положениях, должна отражать особенности применения тактических приемов проведения следственных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2660146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u="sng" dirty="0"/>
              <a:t>Оперативно-розыскные действия по отдельным категориям действий также могут иметь особенности</a:t>
            </a:r>
            <a:r>
              <a:rPr lang="ru-RU" dirty="0"/>
              <a:t>. Например, расследование действий о грабежи и разбойные нападения показало, что преступники пытаются как можно быстрее скрыться с места преступления, но, находясь при этом в взволнованном состоянии, они нередко напиваются, совершают ссоры между собой или с посторонними лицами. Итак, по таким делам необходимо немедленно организовать наблюдение за всеми пунктами, откуда можно уехать из данной местности, обязательно проверить в отделениях милиции и штабах народных дружин случаи нарушения общественного порядка.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841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u="sng" dirty="0" smtClean="0"/>
              <a:t>В </a:t>
            </a:r>
            <a:r>
              <a:rPr lang="ru-RU" u="sng" dirty="0"/>
              <a:t>отдельных методиках расследования</a:t>
            </a:r>
            <a:r>
              <a:rPr lang="ru-RU" dirty="0"/>
              <a:t> (в случае необходимости) должны учитываться и особенности взаимодействия следователя с ревизионными и инспекционными службами при расследовании, а также возможности привлечения общественности к расследованию. При взаимодействии с указанными выше службами необходимо исходить из того, что деятельность следователя особенно в начале расследования носит неотложный характер и имеет важное значение для осуществления правосудия. Поэтому следователю принадлежит приоритет по сравнению с другими должностными лицами в проведении любых процессуальных действий по каждой происшествии, в котором содержатся признаки преступления.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377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u="sng" dirty="0"/>
              <a:t>Структура отдельных методик расследования преступлений и структура типовых методик расследования преступлений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ctr">
              <a:buNone/>
            </a:pPr>
            <a:r>
              <a:rPr lang="ru-RU" dirty="0"/>
              <a:t>Структура (от лат. </a:t>
            </a:r>
            <a:r>
              <a:rPr lang="ru-RU" dirty="0" err="1"/>
              <a:t>Struktura</a:t>
            </a:r>
            <a:r>
              <a:rPr lang="ru-RU" dirty="0"/>
              <a:t> связь, строение) внутренняя организация исследуемого объекта, его составные части, взятая во взаимосвязи. В литературе, посвященной системным исследованиям, отмечается, что структура - это прочный относительно устойчивая связь (отношение) и взаимодействие элементов, сторон, частей предмета, явления, процесса как целого и любая система характеризуется некоторой, хотя бы даже очень слабо выраженной, структурой. Иными словами, под структурой системы понимается совокупность существенных связей между ее элементами, то есть тип и форма внутренней организации системы. Структура представляет собой инвариантный аспект системы. Любая система, которая может быть расчленена на </a:t>
            </a:r>
            <a:r>
              <a:rPr lang="ru-RU" dirty="0" err="1"/>
              <a:t>субсистемы</a:t>
            </a:r>
            <a:r>
              <a:rPr lang="ru-RU" dirty="0"/>
              <a:t>, обладает тем же структуру.</a:t>
            </a:r>
          </a:p>
        </p:txBody>
      </p:sp>
    </p:spTree>
    <p:extLst>
      <p:ext uri="{BB962C8B-B14F-4D97-AF65-F5344CB8AC3E}">
        <p14:creationId xmlns:p14="http://schemas.microsoft.com/office/powerpoint/2010/main" val="1349014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/>
              <a:t>Установить структуру</a:t>
            </a:r>
            <a:r>
              <a:rPr lang="ru-RU" dirty="0"/>
              <a:t> - значит определить основные элементы исследуемого объекта с их наиболее устойчивыми связями и зависимостью. Структурный подход или структурный анализ открывает путь к познанию содержания любых явлений, процессов, предметов и других объектов. Особенно большое значение структурный анализ имеет в современных научных исследованиях. Одним из самых общих понятий во всех областях науки, пишет И. </a:t>
            </a:r>
            <a:r>
              <a:rPr lang="ru-RU" dirty="0" err="1"/>
              <a:t>Лингарт</a:t>
            </a:r>
            <a:r>
              <a:rPr lang="ru-RU" dirty="0"/>
              <a:t>, считаются понятия структуры и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1987544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Р.С. Белкин, подробно исследовал этот эволюционный процесс, пишет, что первая попытка унификации структуры частных криминалистических методик была сделана А. И. </a:t>
            </a:r>
            <a:r>
              <a:rPr lang="ru-RU" dirty="0" err="1"/>
              <a:t>Винберг</a:t>
            </a:r>
            <a:r>
              <a:rPr lang="ru-RU" dirty="0"/>
              <a:t> и Б. М. </a:t>
            </a:r>
            <a:r>
              <a:rPr lang="ru-RU" dirty="0" err="1"/>
              <a:t>Шавером</a:t>
            </a:r>
            <a:r>
              <a:rPr lang="ru-RU" dirty="0"/>
              <a:t> в 1945-1949 годах при изложении методик в учебнике криминалистики для средних юридических учебных заведений. Действительно, авторы этого учебника считали, что </a:t>
            </a:r>
            <a:r>
              <a:rPr lang="ru-RU" u="sng" dirty="0"/>
              <a:t>в структуру отдельных методик должны входить: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1) основные особенности расследования данной категории дел;</a:t>
            </a:r>
          </a:p>
          <a:p>
            <a:pPr marL="0" indent="0" algn="ctr">
              <a:buNone/>
            </a:pPr>
            <a:r>
              <a:rPr lang="ru-RU" dirty="0"/>
              <a:t>2) действия, подлежат безотлагательному проведению;</a:t>
            </a:r>
          </a:p>
          <a:p>
            <a:pPr marL="0" indent="0" algn="ctr">
              <a:buNone/>
            </a:pPr>
            <a:r>
              <a:rPr lang="ru-RU" dirty="0"/>
              <a:t>3) основные  вопросы,  подлежащие выяснению и исследованию;</a:t>
            </a:r>
          </a:p>
          <a:p>
            <a:pPr marL="0" indent="0" algn="ctr">
              <a:buNone/>
            </a:pPr>
            <a:r>
              <a:rPr lang="ru-RU" dirty="0"/>
              <a:t>4) основные приемы и методы выявления и фиксации доказательств;</a:t>
            </a:r>
          </a:p>
          <a:p>
            <a:pPr marL="0" indent="0" algn="ctr">
              <a:buNone/>
            </a:pPr>
            <a:r>
              <a:rPr lang="ru-RU" dirty="0"/>
              <a:t>5) основные  способы  наиболее быстрого и всестороннего изучения  личности  преступника;</a:t>
            </a:r>
          </a:p>
          <a:p>
            <a:pPr marL="0" indent="0" algn="ctr">
              <a:buNone/>
            </a:pPr>
            <a:r>
              <a:rPr lang="ru-RU" dirty="0"/>
              <a:t>6) способы  и методы выявления мотивов преступлений;</a:t>
            </a:r>
          </a:p>
          <a:p>
            <a:pPr marL="0" indent="0" algn="ctr">
              <a:buNone/>
            </a:pPr>
            <a:r>
              <a:rPr lang="ru-RU" dirty="0"/>
              <a:t>7) наиболее эффективные меры возмещения вреда,  причиненного  преступником;</a:t>
            </a:r>
          </a:p>
          <a:p>
            <a:pPr marL="0" indent="0" algn="ctr">
              <a:buNone/>
            </a:pPr>
            <a:r>
              <a:rPr lang="ru-RU" dirty="0"/>
              <a:t>8) причины и обстоятельства, породившие преступления.</a:t>
            </a:r>
          </a:p>
        </p:txBody>
      </p:sp>
    </p:spTree>
    <p:extLst>
      <p:ext uri="{BB962C8B-B14F-4D97-AF65-F5344CB8AC3E}">
        <p14:creationId xmlns:p14="http://schemas.microsoft.com/office/powerpoint/2010/main" val="620511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ctr">
              <a:buNone/>
            </a:pPr>
            <a:r>
              <a:rPr lang="ru-RU" dirty="0"/>
              <a:t>В  учебнике  криминалистики 1992 года в структуру </a:t>
            </a:r>
            <a:r>
              <a:rPr lang="ru-RU" u="sng" dirty="0"/>
              <a:t>отдельных методик уже  включались: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1) задачи расследования;</a:t>
            </a:r>
          </a:p>
          <a:p>
            <a:pPr marL="0" indent="0" algn="ctr">
              <a:buNone/>
            </a:pPr>
            <a:r>
              <a:rPr lang="ru-RU" dirty="0"/>
              <a:t>2) первичные неотложные действия следователя;</a:t>
            </a:r>
          </a:p>
          <a:p>
            <a:pPr marL="0" indent="0" algn="ctr">
              <a:buNone/>
            </a:pPr>
            <a:r>
              <a:rPr lang="ru-RU" dirty="0"/>
              <a:t>3) обстоятельства, подлежащие выяснению и исследованию;</a:t>
            </a:r>
          </a:p>
          <a:p>
            <a:pPr marL="0" indent="0" algn="ctr">
              <a:buNone/>
            </a:pPr>
            <a:r>
              <a:rPr lang="ru-RU" dirty="0"/>
              <a:t>4) основные приемы и методы выявления и фиксации доказательств;</a:t>
            </a:r>
          </a:p>
          <a:p>
            <a:pPr marL="0" indent="0" algn="ctr">
              <a:buNone/>
            </a:pPr>
            <a:r>
              <a:rPr lang="ru-RU" dirty="0"/>
              <a:t>5) выявление обстоятельств, способствовавших данному  виду  преступлений.</a:t>
            </a:r>
          </a:p>
        </p:txBody>
      </p:sp>
    </p:spTree>
    <p:extLst>
      <p:ext uri="{BB962C8B-B14F-4D97-AF65-F5344CB8AC3E}">
        <p14:creationId xmlns:p14="http://schemas.microsoft.com/office/powerpoint/2010/main" val="85115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646" y="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Методика расследования отдельных видов преступлений Система и задачи методики расследования отдельных видов преступлений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4692" y="2506662"/>
            <a:ext cx="9666794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Для того чтобы быстро и полно раскрыть любое преступление и изобличить виновных лиц при расследовании, необходимо знать определенные уголовно-правовые и криминалистические особенности отдельных видов преступлений, методические принципы их расследования и особенности применения рекомендаций криминалистической техники и тактики в специфических условиях расследования различных видов преступлений.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2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Авторы </a:t>
            </a:r>
            <a:r>
              <a:rPr lang="ru-RU" u="sng" dirty="0"/>
              <a:t>учебного пособия по методике расследования отдельных видов преступлений 1982 подчеркивали</a:t>
            </a:r>
            <a:r>
              <a:rPr lang="ru-RU" dirty="0"/>
              <a:t>, что без общей структуры не может быть достигнута система научных методик расследования, и относили к ней следующие элементы:</a:t>
            </a:r>
          </a:p>
          <a:p>
            <a:pPr marL="0" indent="0" algn="ctr">
              <a:buNone/>
            </a:pPr>
            <a:r>
              <a:rPr lang="ru-RU" dirty="0"/>
              <a:t>1) задачи следственных органов в борьбе с данными преступлениями;</a:t>
            </a:r>
          </a:p>
          <a:p>
            <a:pPr marL="0" indent="0" algn="ctr">
              <a:buNone/>
            </a:pPr>
            <a:r>
              <a:rPr lang="ru-RU" dirty="0"/>
              <a:t>2) особенности данного преступления и способов его осуществления, обстоятельства, подлежащие установлению по делу;</a:t>
            </a:r>
          </a:p>
          <a:p>
            <a:pPr marL="0" indent="0" algn="ctr">
              <a:buNone/>
            </a:pPr>
            <a:r>
              <a:rPr lang="ru-RU" dirty="0"/>
              <a:t>3) первичные следственные действия;</a:t>
            </a:r>
          </a:p>
          <a:p>
            <a:pPr marL="0" indent="0" algn="ctr">
              <a:buNone/>
            </a:pPr>
            <a:r>
              <a:rPr lang="ru-RU" dirty="0"/>
              <a:t>4) версии и планирование расследования;</a:t>
            </a:r>
          </a:p>
          <a:p>
            <a:pPr marL="0" indent="0" algn="ctr">
              <a:buNone/>
            </a:pPr>
            <a:r>
              <a:rPr lang="ru-RU" dirty="0"/>
              <a:t>5) особенности производства отдельных следственных действий по делам данной категории;</a:t>
            </a:r>
          </a:p>
          <a:p>
            <a:pPr marL="0" indent="0" algn="ctr">
              <a:buNone/>
            </a:pPr>
            <a:r>
              <a:rPr lang="ru-RU" dirty="0"/>
              <a:t>6) особенности расследования отдельных специфических преступлений данного вида.</a:t>
            </a:r>
          </a:p>
        </p:txBody>
      </p:sp>
    </p:spTree>
    <p:extLst>
      <p:ext uri="{BB962C8B-B14F-4D97-AF65-F5344CB8AC3E}">
        <p14:creationId xmlns:p14="http://schemas.microsoft.com/office/powerpoint/2010/main" val="3512840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ctr">
              <a:buNone/>
            </a:pPr>
            <a:r>
              <a:rPr lang="ru-RU" u="sng" dirty="0"/>
              <a:t>В учебнике криминалистики под редакцией А. Н. Васильева </a:t>
            </a:r>
            <a:r>
              <a:rPr lang="ru-RU" dirty="0"/>
              <a:t>методика расследования определенного вида преступления излагается в следующей очередности ее элементов:</a:t>
            </a:r>
          </a:p>
          <a:p>
            <a:pPr marL="0" indent="0" algn="ctr">
              <a:buNone/>
            </a:pPr>
            <a:r>
              <a:rPr lang="ru-RU" dirty="0"/>
              <a:t>1) общая характеристика данного вида преступления и предмета доказывания;</a:t>
            </a:r>
          </a:p>
          <a:p>
            <a:pPr marL="0" indent="0" algn="ctr">
              <a:buNone/>
            </a:pPr>
            <a:r>
              <a:rPr lang="ru-RU" dirty="0"/>
              <a:t>2) рассмотрение первичных материалов, служащих основой для возбуждения уголовного дела;</a:t>
            </a:r>
          </a:p>
          <a:p>
            <a:pPr marL="0" indent="0" algn="ctr">
              <a:buNone/>
            </a:pPr>
            <a:r>
              <a:rPr lang="ru-RU" dirty="0"/>
              <a:t>3) проверочные действия (если они необходимы в возбуждении уголовного дела);</a:t>
            </a:r>
          </a:p>
          <a:p>
            <a:pPr marL="0" indent="0" algn="ctr">
              <a:buNone/>
            </a:pPr>
            <a:r>
              <a:rPr lang="ru-RU" dirty="0"/>
              <a:t>4) первичные следственные и оперативно- розыскные действия и организационно-технические действия;</a:t>
            </a:r>
          </a:p>
          <a:p>
            <a:pPr marL="0" indent="0" algn="ctr">
              <a:buNone/>
            </a:pPr>
            <a:r>
              <a:rPr lang="ru-RU" dirty="0"/>
              <a:t>5) особенности разработки следственных версий и планирование ;</a:t>
            </a:r>
          </a:p>
          <a:p>
            <a:pPr marL="0" indent="0" algn="ctr">
              <a:buNone/>
            </a:pPr>
            <a:r>
              <a:rPr lang="ru-RU" dirty="0"/>
              <a:t>6) особенности дальнейших следственных и оперативно- розыскных действий;</a:t>
            </a:r>
          </a:p>
          <a:p>
            <a:pPr marL="0" indent="0" algn="ctr">
              <a:buNone/>
            </a:pPr>
            <a:r>
              <a:rPr lang="ru-RU" dirty="0"/>
              <a:t>7) особенности применения криминалистической техники;</a:t>
            </a:r>
          </a:p>
          <a:p>
            <a:pPr marL="0" indent="0" algn="ctr">
              <a:buNone/>
            </a:pPr>
            <a:r>
              <a:rPr lang="ru-RU" dirty="0"/>
              <a:t>8) особенности привлечения общественности к расследованию данного вида преступления;</a:t>
            </a:r>
          </a:p>
          <a:p>
            <a:pPr marL="0" indent="0" algn="ctr">
              <a:buNone/>
            </a:pPr>
            <a:r>
              <a:rPr lang="ru-RU" dirty="0"/>
              <a:t>9) выявление причин и условий, способствовавших совершению преступления, и меры по их устранению;</a:t>
            </a:r>
          </a:p>
          <a:p>
            <a:pPr marL="0" indent="0" algn="ctr">
              <a:buNone/>
            </a:pPr>
            <a:r>
              <a:rPr lang="ru-RU" dirty="0"/>
              <a:t>10) возмещение материального ущерба , причиненного преступлением.</a:t>
            </a:r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000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u="sng" dirty="0"/>
              <a:t>В 1995 году И. Ф. Пантелеев в структуре научных методик расследования преступлений перечислил следующие</a:t>
            </a:r>
            <a:r>
              <a:rPr lang="ru-RU" dirty="0"/>
              <a:t> основные элементы:</a:t>
            </a:r>
          </a:p>
          <a:p>
            <a:pPr marL="0" indent="0" algn="ctr">
              <a:buNone/>
            </a:pPr>
            <a:r>
              <a:rPr lang="ru-RU" dirty="0"/>
              <a:t>1) задачи расследования;</a:t>
            </a:r>
          </a:p>
          <a:p>
            <a:pPr marL="0" indent="0" algn="ctr">
              <a:buNone/>
            </a:pPr>
            <a:r>
              <a:rPr lang="ru-RU" dirty="0"/>
              <a:t>2) совокупность обстоятельств, подлежащих установлению (предмет доказывания) по данной группе уголовных дел;</a:t>
            </a:r>
          </a:p>
          <a:p>
            <a:pPr marL="0" indent="0" algn="ctr">
              <a:buNone/>
            </a:pPr>
            <a:r>
              <a:rPr lang="ru-RU" dirty="0"/>
              <a:t>3) следственные версии и планирование расследования (характеристика следственных версий, возникающих в типичных ситуациях расследовать преступления, определение содержания и очередности следственных действий и оперативно- розыскных мероприятий по их проверки, рекомендации относительно конкретных форм участия общественности в раскрытии преступления)</a:t>
            </a:r>
          </a:p>
          <a:p>
            <a:pPr marL="0" indent="0" algn="ctr">
              <a:buNone/>
            </a:pPr>
            <a:r>
              <a:rPr lang="ru-RU" dirty="0"/>
              <a:t>4) тактика первичных неотложных и других следственных действий;</a:t>
            </a:r>
          </a:p>
          <a:p>
            <a:pPr marL="0" indent="0" algn="ctr">
              <a:buNone/>
            </a:pPr>
            <a:r>
              <a:rPr lang="ru-RU" dirty="0"/>
              <a:t>5) уголовная профилактика (характеристика обстоятельств, способствовавших совершению данного вида преступлений, и меры по их предупреждению).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363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В </a:t>
            </a:r>
            <a:r>
              <a:rPr lang="ru-RU" u="sng" dirty="0"/>
              <a:t>1976 году А..Н. Колесниченко</a:t>
            </a:r>
            <a:r>
              <a:rPr lang="ru-RU" dirty="0"/>
              <a:t> среди наиболее существенных элементов, образующих частные методики расследования, назвал  криминалистическую  характеристику данного вида преступлений, возбуждения уголовного дела и типичные следственные версии, обстоятельства, подлежащие расследованию, первичные следственные действия, дальнейшие следственные действия и особенности их планирования, криминалистические вопросы профилактики данного вида преступлений.</a:t>
            </a:r>
          </a:p>
          <a:p>
            <a:pPr marL="0" indent="0" algn="ctr">
              <a:buNone/>
            </a:pPr>
            <a:r>
              <a:rPr lang="ru-RU" dirty="0"/>
              <a:t>1) обстоятельства, подлежащие доказыванию по уголовному делу;</a:t>
            </a:r>
          </a:p>
          <a:p>
            <a:pPr marL="0" indent="0" algn="ctr">
              <a:buNone/>
            </a:pPr>
            <a:r>
              <a:rPr lang="ru-RU" dirty="0"/>
              <a:t>2) особенности возбуждения уголовного дела;</a:t>
            </a:r>
          </a:p>
          <a:p>
            <a:pPr marL="0" indent="0" algn="ctr">
              <a:buNone/>
            </a:pPr>
            <a:r>
              <a:rPr lang="ru-RU" dirty="0"/>
              <a:t>3) специфика первоначальных следственных действий и их сочетание с оперативно розыскными мероприятиями;</a:t>
            </a:r>
          </a:p>
          <a:p>
            <a:pPr marL="0" indent="0" algn="ctr">
              <a:buNone/>
            </a:pPr>
            <a:r>
              <a:rPr lang="ru-RU" dirty="0"/>
              <a:t>4) особенности планирования и построения версий по делу;</a:t>
            </a:r>
          </a:p>
          <a:p>
            <a:pPr marL="0" indent="0" algn="ctr">
              <a:buNone/>
            </a:pPr>
            <a:r>
              <a:rPr lang="ru-RU" dirty="0"/>
              <a:t>5) дальнейшие следственные действия;</a:t>
            </a:r>
          </a:p>
          <a:p>
            <a:pPr marL="0" indent="0" algn="ctr">
              <a:buNone/>
            </a:pPr>
            <a:r>
              <a:rPr lang="ru-RU" dirty="0"/>
              <a:t>6) особенность работы следователя на завершающем этапе расследования;</a:t>
            </a:r>
          </a:p>
          <a:p>
            <a:pPr marL="0" indent="0" algn="ctr">
              <a:buNone/>
            </a:pPr>
            <a:r>
              <a:rPr lang="ru-RU" dirty="0"/>
              <a:t>7) особенности установления причин и условий, способствовавших совершению преступления.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9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u="sng" dirty="0"/>
              <a:t>И.Ф. Крылов структуру методики расследования</a:t>
            </a:r>
            <a:r>
              <a:rPr lang="ru-RU" dirty="0"/>
              <a:t> отдельного  вид а  преступления определяет следующим образом:</a:t>
            </a:r>
          </a:p>
          <a:p>
            <a:pPr marL="0" indent="0" algn="ctr">
              <a:buNone/>
            </a:pPr>
            <a:r>
              <a:rPr lang="ru-RU" dirty="0"/>
              <a:t>1) особенности нарушения и планирования расследования уголовных дел, относятся к данному виду преступлений;</a:t>
            </a:r>
          </a:p>
          <a:p>
            <a:pPr marL="0" indent="0" algn="ctr">
              <a:buNone/>
            </a:pPr>
            <a:r>
              <a:rPr lang="ru-RU" dirty="0"/>
              <a:t>2) определение первоначальных-следственных действий и оперативно- розыскных мероприятий, включая тактические приемы и технические средства, применение которых необходимо на начальном этапе расследования;</a:t>
            </a:r>
          </a:p>
          <a:p>
            <a:pPr marL="0" indent="0" algn="ctr">
              <a:buNone/>
            </a:pPr>
            <a:r>
              <a:rPr lang="ru-RU" dirty="0"/>
              <a:t>3) разработка дальнейших следственных действий, оперативно- розыскных мероприятий, тактических приемов и технических средств;</a:t>
            </a:r>
          </a:p>
          <a:p>
            <a:pPr marL="0" indent="0" algn="ctr">
              <a:buNone/>
            </a:pPr>
            <a:r>
              <a:rPr lang="ru-RU" dirty="0"/>
              <a:t>4) выявление мер по устранению причин и условий, способствующих совершению данного вида преступлений .</a:t>
            </a:r>
          </a:p>
        </p:txBody>
      </p:sp>
    </p:spTree>
    <p:extLst>
      <p:ext uri="{BB962C8B-B14F-4D97-AF65-F5344CB8AC3E}">
        <p14:creationId xmlns:p14="http://schemas.microsoft.com/office/powerpoint/2010/main" val="429832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u="sng" dirty="0"/>
              <a:t>А. Н. Васильев считал, что в конкретные методики расследования отдельного вида преступления должны входить</a:t>
            </a:r>
            <a:r>
              <a:rPr lang="ru-RU" dirty="0"/>
              <a:t>:</a:t>
            </a:r>
          </a:p>
          <a:p>
            <a:pPr marL="0" indent="0" algn="ctr">
              <a:buNone/>
            </a:pPr>
            <a:r>
              <a:rPr lang="ru-RU" dirty="0"/>
              <a:t>1) криминалистическая характеристика данного вида преступления;</a:t>
            </a:r>
          </a:p>
          <a:p>
            <a:pPr marL="0" indent="0" algn="ctr">
              <a:buNone/>
            </a:pPr>
            <a:r>
              <a:rPr lang="ru-RU" dirty="0"/>
              <a:t>2) первоначальные следственные и другие действия следователя;</a:t>
            </a:r>
          </a:p>
          <a:p>
            <a:pPr marL="0" indent="0" algn="ctr">
              <a:buNone/>
            </a:pPr>
            <a:r>
              <a:rPr lang="ru-RU" dirty="0"/>
              <a:t>3) система дальнейшего расследования;</a:t>
            </a:r>
          </a:p>
          <a:p>
            <a:pPr marL="0" indent="0" algn="ctr">
              <a:buNone/>
            </a:pPr>
            <a:r>
              <a:rPr lang="ru-RU" dirty="0"/>
              <a:t>4) особенности применения тактических приемов и научно-технических средств.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1191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u="sng" dirty="0"/>
              <a:t>В 1979 году структуру отдельных методик</a:t>
            </a:r>
            <a:r>
              <a:rPr lang="ru-RU" dirty="0"/>
              <a:t> расследования подверг глубокому исследованию Р. С. Белкин. Он в говорил , что основными структурными элементами методик расследования преступлений является : криминалистическая характеристика преступлений, определение направления и особенности планирования расследования, описание первоначальных следственных действий и оперативно- розыскных мероприятий, изложение типичного круга и особенностей дальнейших следственных действий в их сочетании с осуществляемыми на этом этапе расследования оперативно розыскными мероприятиями.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694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Структура типовых методик расследования преступлений. К типичным, как уже было сказано ранее, относятся отдельные методики, построенные по видам преступлений, установленных уголовным законом. Все авторы, исследовавшие конструкцию отдельных методик, строили свои выводы исключительно в отношении этих методических комплексов.</a:t>
            </a:r>
          </a:p>
          <a:p>
            <a:pPr marL="0" indent="0" algn="ctr">
              <a:buNone/>
            </a:pPr>
            <a:r>
              <a:rPr lang="ru-RU" dirty="0"/>
              <a:t>Их точки зрения о построении типовых методик расследования преступлений и собственные исследования данной проблемы позволяют включить в структуру </a:t>
            </a:r>
            <a:r>
              <a:rPr lang="ru-RU" u="sng" dirty="0"/>
              <a:t>методических рекомендаций  следующие основные элементы: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1. Криминалистическая характеристика преступления.</a:t>
            </a:r>
          </a:p>
          <a:p>
            <a:pPr marL="0" indent="0" algn="ctr">
              <a:buNone/>
            </a:pPr>
            <a:r>
              <a:rPr lang="ru-RU" dirty="0"/>
              <a:t>2. Программы (алгоритмы) расследования преступления.</a:t>
            </a:r>
          </a:p>
          <a:p>
            <a:pPr marL="0" indent="0" algn="ctr">
              <a:buNone/>
            </a:pPr>
            <a:r>
              <a:rPr lang="ru-RU" dirty="0"/>
              <a:t>3. Описание особенностей подготовки и проведения, наиболее характерных для расследования данного вида преступления следственных действий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dirty="0"/>
              <a:t>4. Описание особенностей подготовки и проведения предупредительной деятельности следователей при расследовании данного вида преступления.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4738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/>
              <a:t>Криминалистическая  характеристика преступления</a:t>
            </a:r>
            <a:r>
              <a:rPr lang="ru-RU" dirty="0"/>
              <a:t>.  Как  отмечается  в работах  по криминалистике,  выражение   «криминалистическая  характеристика преступлений», применительно к методике расследования преступлений, в последнее время стало предметом широкого обсуждения, и в том числе с позиции общей теории криминалистики, а также при исследовании проблем криминалистической методики расследования преступлений.  В связи с появлением этого понятия перестало  употребляться  прежнее широко распространено  выражение  «общая характеристика преступлений, используется в криминалистической литературе».  Однако по сути как  общей, так и  криминалистической  характеристики преступлений,  пока  формируется полное единство взглядов.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1964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ctr">
              <a:buNone/>
            </a:pPr>
            <a:r>
              <a:rPr lang="ru-RU" u="sng" dirty="0"/>
              <a:t>Криминалистические характеристики преступлений</a:t>
            </a:r>
            <a:r>
              <a:rPr lang="ru-RU" dirty="0"/>
              <a:t> служат для следователей и органов дознания источниками отправных (исходных) сведений для организации работы по уголовным делам. Уже с момента получения первичных сведений о событии, имеющем признаки преступления, вся  дальнейшая деятельность по проверке информации, поступившей решению  вопроса о возбуждении уголовного дела и выбора наиболее правильной программы расследования  должна  строиться с учетом  криминалистической  характеристики таких преступлений.  В связи с этим криминалистические характеристики преступлений занимают в отдельных методиках расследования первое место, то есть их начальными элементами. </a:t>
            </a:r>
          </a:p>
        </p:txBody>
      </p:sp>
    </p:spTree>
    <p:extLst>
      <p:ext uri="{BB962C8B-B14F-4D97-AF65-F5344CB8AC3E}">
        <p14:creationId xmlns:p14="http://schemas.microsoft.com/office/powerpoint/2010/main" val="25007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/>
              <a:t>Методика расследования отдельных видов</a:t>
            </a:r>
            <a:r>
              <a:rPr lang="ru-RU" dirty="0"/>
              <a:t> преступлений представляет собой систему оптимальных приемов и средств деятельности следователя в специфических условиях расследования различных видов преступлений, разработанную для лучшего решения задач следствия на определенной теоретической и методической основе с учетом уголовно-процессуальных требований уголовно-правовой и криминалистической характеристик преступлений.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9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2315" y="1985283"/>
            <a:ext cx="9539514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Вместе с тем и на последующих этапах расследования преступлений их криминалистические характеристики используются следователями и органами дознания для более эффективной организации своей работы. Поскольку, как уже было отмечено, разработано много видов отдельных методик расследования преступлений, существует и большое разнообразие их  криминалистических  характеристик, которые делятся на обычные, видовые и групповые.</a:t>
            </a:r>
          </a:p>
        </p:txBody>
      </p:sp>
    </p:spTree>
    <p:extLst>
      <p:ext uri="{BB962C8B-B14F-4D97-AF65-F5344CB8AC3E}">
        <p14:creationId xmlns:p14="http://schemas.microsoft.com/office/powerpoint/2010/main" val="18000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7457" y="1912711"/>
            <a:ext cx="94234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/>
              <a:t>Типичная  криминалистическая  характеристика преступления</a:t>
            </a:r>
            <a:r>
              <a:rPr lang="ru-RU" dirty="0"/>
              <a:t> - это теоретическая модель, определяет его суть, значение и наиболее общую структуру. В настоящее время  идет активный процесс завершения разработки типовых криминалистических характеристик преступлений.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54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9972" y="1927225"/>
            <a:ext cx="869768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/>
              <a:t>Типичная  криминалистическая  характеристика преступления</a:t>
            </a:r>
            <a:r>
              <a:rPr lang="ru-RU" dirty="0"/>
              <a:t> - это теоретическая модель, определяет его суть, значение и наиболее общую структуру. В настоящее время  идет активный процесс завершения разработки типовых криминалистических характеристик преступлений.</a:t>
            </a:r>
          </a:p>
        </p:txBody>
      </p:sp>
    </p:spTree>
    <p:extLst>
      <p:ext uri="{BB962C8B-B14F-4D97-AF65-F5344CB8AC3E}">
        <p14:creationId xmlns:p14="http://schemas.microsoft.com/office/powerpoint/2010/main" val="1161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9400" y="1811110"/>
            <a:ext cx="9133114" cy="43513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Исследование содержания различных криминалистических характеристик преступлений и анализ литературных источников показывает, что основным их элементов целесообразно относить несколько наиболее устойчивых положений, которые повторяются. Все криминалистические характеристики преступлений выходят из уголовно-правовых понятий соответствующих противоправных уголовных деяний, общих условий их расследования и общественно-политического значения борьбы с ними. Но эти сведения не являются составными частями криминалистических характеристик преступлений, а служат лишь отправной информационной базой для определения предмета описания.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8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БЛАГОДАРЮ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5005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95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dirty="0"/>
              <a:t>Содержание методики расследования</a:t>
            </a:r>
            <a:r>
              <a:rPr lang="ru-RU" dirty="0"/>
              <a:t> отдельных видов преступлений состоит из двух групп вопросов. Одна группа состоит из общих исходных теоретических и методических положений, касающихся криминалистической характеристики преступлений, принципов подхода к разработке средств расследования, структуры расследование и содержания его частей. Другая группа представляет собой методические вопросы расследования конкретных видов преступлений, реализующих общетеоретические, методические положения и рекомендации криминалистической техники и следственной тактики в специфических условиях расследования различных преступлений.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7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/>
              <a:t>Каждое преступление</a:t>
            </a:r>
            <a:r>
              <a:rPr lang="ru-RU" dirty="0"/>
              <a:t>, наряду с индивидуальными особенностями, содержит в себе и некоторые общие черты, которые повторяются. Последние чаще всего оказываются в способе, механизме и обстановке совершения преступлений, личности субъекта преступления и т.д.</a:t>
            </a:r>
          </a:p>
          <a:p>
            <a:pPr marL="0" indent="0" algn="ctr">
              <a:buNone/>
            </a:pPr>
            <a:r>
              <a:rPr lang="ru-RU" dirty="0"/>
              <a:t>Указанные общие черты позволяют объединить единичные преступные поступки в отдельные виды и типы не только за уголовно-правовыми характеристиками, но и по их криминалистическим признакам.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20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u="sng" dirty="0"/>
              <a:t>Общую ориентацию о направлении расследования</a:t>
            </a:r>
            <a:r>
              <a:rPr lang="ru-RU" dirty="0"/>
              <a:t>, объем и способ установления всех обстоятельств дела дадут, прежде всего, уголовно-правовые черты данного преступления (вид преступления, его разновидность, особенности элементов его состава), а также связанные с ними обстоятельства, подлежащие доказыванию по делу, согласно уголовно процессуальном законом (ст. 64 УПК). Отсюда следует обусловленность методики расследования соответствующими уголовно-правовыми данными и предметом доказывания.</a:t>
            </a:r>
          </a:p>
          <a:p>
            <a:pPr marL="0" indent="0" algn="ctr">
              <a:buNone/>
            </a:pPr>
            <a:r>
              <a:rPr lang="ru-RU" dirty="0"/>
              <a:t>В основном же выбор самого правильного направления расследования, определения обстоятельств, подлежащих установлению по делу, а также комплекса и последовательности, необходимых для этого следственных и иных действий зависят от своеобразия криминалистической характеристики преступных действий и следственных ситуаций.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8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/>
              <a:t>Под криминалистической характеристикой преступления</a:t>
            </a:r>
            <a:r>
              <a:rPr lang="ru-RU" dirty="0"/>
              <a:t> целесообразно понимать совокупность взаимосвязанных общих и индивидуальных черт преступления, оказываются главным образом в способе, механизме и обстановке его совершения, в отдельных чертах лица его субъекта, а иногда и в других признаках преступного поступка, с учетом его специфики, которые в большинстве случаев определяют первоначальные следственные ситуации, круг обстоятельств, требующих первоочередного выяснения, позволят выработать наиболее правильные и эффективные средства их расследования.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56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u="sng" dirty="0"/>
              <a:t>Под средством совершения преступления</a:t>
            </a:r>
            <a:r>
              <a:rPr lang="ru-RU" dirty="0"/>
              <a:t> в криминалистическом смысле обычно понимают обусловленную различными объективными и субъективными факторами систему действий или воздержание от них, которая отвергает материальные и нематериальные следы, позволяющие с помощью криминалистических приемов и средств судить о сути совершенного преступления, поведение субъектов " объекта в период подготовки, совершения и сокрытия преступного поступка, о мотивах и целях его преступного поведения.</a:t>
            </a:r>
          </a:p>
          <a:p>
            <a:pPr marL="0" indent="0" algn="ctr">
              <a:buNone/>
            </a:pPr>
            <a:r>
              <a:rPr lang="ru-RU" dirty="0"/>
              <a:t>Механизм совершения преступления - это временный, и динамический и другую связь различных обстоятельств, этапов, фактов события преступления, создает его картину.</a:t>
            </a:r>
          </a:p>
        </p:txBody>
      </p:sp>
    </p:spTree>
    <p:extLst>
      <p:ext uri="{BB962C8B-B14F-4D97-AF65-F5344CB8AC3E}">
        <p14:creationId xmlns:p14="http://schemas.microsoft.com/office/powerpoint/2010/main" val="1085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dirty="0"/>
              <a:t>Обстановка совершения преступления</a:t>
            </a:r>
            <a:r>
              <a:rPr lang="ru-RU" dirty="0"/>
              <a:t> - система разнообразного рода взаимодействующих между собой объектов, явлений и процессов, характеризующих условия места, времени, погоды и другие условия объективной реальности, сложившиеся в момент события преступления и могут влиять на способ и механизм преступления.</a:t>
            </a:r>
          </a:p>
          <a:p>
            <a:pPr marL="0" indent="0" algn="ctr">
              <a:buNone/>
            </a:pPr>
            <a:r>
              <a:rPr lang="ru-RU" dirty="0"/>
              <a:t>Следы личности преступника, имеющих криминалистическое значение, чаще всего оказываются в своеобразии способа, механизма и, в определенной степени, в обстановке совершения преступления, характер предмета преступного посягательства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6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710</Words>
  <Application>Microsoft Office PowerPoint</Application>
  <PresentationFormat>Произвольный</PresentationFormat>
  <Paragraphs>105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Office Theme</vt:lpstr>
      <vt:lpstr>ПРЕЗЕНТАЦИЯ ЛЕКЦИИ на тему: Общие положения криминалистической методики  ПО ДИСЦИПЛИНЕ «МЕТОДИКА РАССЛЕДОВАНИЯ ХОЗЯЙСТВЕННЫХ ПРЕСТУПЛЕНИЙ»   направление подготовки: 40.04.01 Юриспруденция    Квалификация выпускника: магистр                                   Составитель:                              К.ю.н. доцент, доцент кафедры                                Кинаш Я.И.  </vt:lpstr>
      <vt:lpstr>  Методика расследования отдельных видов преступлений Система и задачи методики расследования отдельных видов преступлений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Пользователь Acer</cp:lastModifiedBy>
  <cp:revision>4</cp:revision>
  <dcterms:created xsi:type="dcterms:W3CDTF">2020-05-18T13:24:49Z</dcterms:created>
  <dcterms:modified xsi:type="dcterms:W3CDTF">2021-06-03T11:44:20Z</dcterms:modified>
</cp:coreProperties>
</file>